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1" r:id="rId11"/>
    <p:sldId id="265" r:id="rId12"/>
    <p:sldId id="272" r:id="rId13"/>
    <p:sldId id="269" r:id="rId14"/>
    <p:sldId id="273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0A6B-A8A1-4859-AC7F-E02D630D6DEE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7719-8CF7-4267-A809-D6872EA3E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73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0A6B-A8A1-4859-AC7F-E02D630D6DEE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7719-8CF7-4267-A809-D6872EA3E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710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0A6B-A8A1-4859-AC7F-E02D630D6DEE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7719-8CF7-4267-A809-D6872EA3E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302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0A6B-A8A1-4859-AC7F-E02D630D6DEE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7719-8CF7-4267-A809-D6872EA3E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44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0A6B-A8A1-4859-AC7F-E02D630D6DEE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7719-8CF7-4267-A809-D6872EA3E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220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0A6B-A8A1-4859-AC7F-E02D630D6DEE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7719-8CF7-4267-A809-D6872EA3E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290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0A6B-A8A1-4859-AC7F-E02D630D6DEE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7719-8CF7-4267-A809-D6872EA3E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944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0A6B-A8A1-4859-AC7F-E02D630D6DEE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7719-8CF7-4267-A809-D6872EA3E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522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0A6B-A8A1-4859-AC7F-E02D630D6DEE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7719-8CF7-4267-A809-D6872EA3E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857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0A6B-A8A1-4859-AC7F-E02D630D6DEE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7719-8CF7-4267-A809-D6872EA3E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837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E0A6B-A8A1-4859-AC7F-E02D630D6DEE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7719-8CF7-4267-A809-D6872EA3E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987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E0A6B-A8A1-4859-AC7F-E02D630D6DEE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FC7719-8CF7-4267-A809-D6872EA3E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82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gamerwall.pro/uploads/posts/2022-03/1647877342_64-gamerwall-pro-p-svetlo-goluboi-fon-krasivie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6191" y="971728"/>
            <a:ext cx="10459617" cy="4914543"/>
          </a:xfrm>
          <a:ln w="28575">
            <a:solidFill>
              <a:schemeClr val="accent1">
                <a:lumMod val="50000"/>
              </a:schemeClr>
            </a:solidFill>
            <a:prstDash val="lgDashDotDot"/>
          </a:ln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Роль родителей в развитии речи ребенка.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Как </a:t>
            </a:r>
            <a:r>
              <a:rPr lang="ru-RU" sz="54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развивать речевые навыки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?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54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gamerwall.pro/uploads/posts/2022-03/1647877342_64-gamerwall-pro-p-svetlo-goluboi-fon-krasivie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77" y="587829"/>
            <a:ext cx="11560895" cy="7647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u="sng" dirty="0" smtClean="0">
                <a:latin typeface="Book Antiqua" panose="02040602050305030304" pitchFamily="18" charset="0"/>
              </a:rPr>
              <a:t>КАК ЖЕ МОЖНО РАЗВИВАТЬ РЕЧЕВЫЕ НАВЫКИ РЕБЕНКА?</a:t>
            </a:r>
          </a:p>
          <a:p>
            <a:pPr marL="0" indent="0" algn="ctr">
              <a:buNone/>
            </a:pPr>
            <a:endParaRPr lang="ru-RU" b="1" u="sng" dirty="0" smtClean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endParaRPr lang="ru-RU" b="1" u="sng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1977" y="1830124"/>
            <a:ext cx="5635884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Book Antiqua" panose="02040602050305030304" pitchFamily="18" charset="0"/>
              </a:rPr>
              <a:t>3) </a:t>
            </a:r>
            <a:r>
              <a:rPr lang="ru-RU" sz="2400" b="1" dirty="0" smtClean="0">
                <a:latin typeface="Book Antiqua" panose="02040602050305030304" pitchFamily="18" charset="0"/>
              </a:rPr>
              <a:t>Подражание</a:t>
            </a:r>
            <a:r>
              <a:rPr lang="ru-RU" sz="2400" dirty="0" smtClean="0">
                <a:latin typeface="Book Antiqua" panose="02040602050305030304" pitchFamily="18" charset="0"/>
              </a:rPr>
              <a:t> – произносите лёгкие слова, которые малыш без труда повторит, например, «баба», «мама», «деда», «баба» и так далее.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66988" y="1830124"/>
            <a:ext cx="5635884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Book Antiqua" panose="02040602050305030304" pitchFamily="18" charset="0"/>
              </a:rPr>
              <a:t>4) </a:t>
            </a:r>
            <a:r>
              <a:rPr lang="ru-RU" sz="2400" b="1" dirty="0" smtClean="0">
                <a:latin typeface="Book Antiqua" panose="02040602050305030304" pitchFamily="18" charset="0"/>
              </a:rPr>
              <a:t>Различные игры. </a:t>
            </a:r>
          </a:p>
          <a:p>
            <a:pPr algn="just"/>
            <a:r>
              <a:rPr lang="ru-RU" sz="2400" dirty="0" smtClean="0">
                <a:latin typeface="Book Antiqua" panose="02040602050305030304" pitchFamily="18" charset="0"/>
              </a:rPr>
              <a:t>Игра – ведущий вид деятельности ребенка, именно в игре ребенок усваивает материл намного лучше. </a:t>
            </a:r>
          </a:p>
        </p:txBody>
      </p:sp>
      <p:pic>
        <p:nvPicPr>
          <p:cNvPr id="17410" name="Picture 2" descr="https://mamaparty.ru/upload/iblock/377/377e0c65d4fb5572a068fd76536036b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135" y="2614954"/>
            <a:ext cx="6038653" cy="455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89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gamerwall.pro/uploads/posts/2022-03/1647877342_64-gamerwall-pro-p-svetlo-goluboi-fon-krasivie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514" y="858416"/>
            <a:ext cx="10831286" cy="5318547"/>
          </a:xfrm>
        </p:spPr>
        <p:txBody>
          <a:bodyPr>
            <a:normAutofit lnSpcReduction="10000"/>
          </a:bodyPr>
          <a:lstStyle/>
          <a:p>
            <a:pPr algn="just">
              <a:buFontTx/>
              <a:buChar char="-"/>
            </a:pPr>
            <a:r>
              <a:rPr lang="ru-RU" b="1" dirty="0" smtClean="0">
                <a:latin typeface="Book Antiqua" panose="02040602050305030304" pitchFamily="18" charset="0"/>
              </a:rPr>
              <a:t>Игра «Кто в домике живет» </a:t>
            </a:r>
            <a:r>
              <a:rPr lang="ru-RU" dirty="0" smtClean="0">
                <a:latin typeface="Book Antiqua" panose="02040602050305030304" pitchFamily="18" charset="0"/>
              </a:rPr>
              <a:t>– необходимо заранее сложить в мешок или коробку несколько сюжетных игрушек (зверюшек, кукол и т.д.), которые хорошо знакомы малышу, затем несколько раз спросить «Кто в домике живет?», создавая интригу. Когда ребенок действительно заинтересуется, достать первого героя и вместе проговорить, например, «Корова» или «Му-му», смотря на какой стадии находится речь ребенка. Таким образом по очереди доставать все спрятанные игрушки.</a:t>
            </a:r>
          </a:p>
          <a:p>
            <a:pPr marL="0" indent="0" algn="just">
              <a:buNone/>
            </a:pPr>
            <a:endParaRPr lang="ru-RU" dirty="0" smtClean="0">
              <a:latin typeface="Book Antiqua" panose="02040602050305030304" pitchFamily="18" charset="0"/>
            </a:endParaRPr>
          </a:p>
          <a:p>
            <a:pPr algn="just">
              <a:buFontTx/>
              <a:buChar char="-"/>
            </a:pPr>
            <a:r>
              <a:rPr lang="ru-RU" b="1" dirty="0" smtClean="0">
                <a:latin typeface="Book Antiqua" panose="02040602050305030304" pitchFamily="18" charset="0"/>
              </a:rPr>
              <a:t>Игра «Вспомни случай» </a:t>
            </a:r>
            <a:r>
              <a:rPr lang="ru-RU" dirty="0" smtClean="0">
                <a:latin typeface="Book Antiqua" panose="02040602050305030304" pitchFamily="18" charset="0"/>
              </a:rPr>
              <a:t>– выберите с ребенком какое-то событие, в котором вы вместе недавно участвовали (встреча бабушки на вокзале, день рождения, прогулка в парке) и по очереди рассказывайте друг другу, что видели, что делали. </a:t>
            </a:r>
          </a:p>
        </p:txBody>
      </p:sp>
    </p:spTree>
    <p:extLst>
      <p:ext uri="{BB962C8B-B14F-4D97-AF65-F5344CB8AC3E}">
        <p14:creationId xmlns:p14="http://schemas.microsoft.com/office/powerpoint/2010/main" val="131059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gamerwall.pro/uploads/posts/2022-03/1647877342_64-gamerwall-pro-p-svetlo-goluboi-fon-krasivie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77" y="587829"/>
            <a:ext cx="11560895" cy="7647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u="sng" dirty="0" smtClean="0">
                <a:latin typeface="Book Antiqua" panose="02040602050305030304" pitchFamily="18" charset="0"/>
              </a:rPr>
              <a:t>КАК ЖЕ МОЖНО РАЗВИВАТЬ РЕЧЕВЫЕ НАВЫКИ РЕБЕНКА?</a:t>
            </a:r>
          </a:p>
          <a:p>
            <a:pPr marL="0" indent="0" algn="ctr">
              <a:buNone/>
            </a:pPr>
            <a:endParaRPr lang="ru-RU" b="1" u="sng" dirty="0" smtClean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endParaRPr lang="ru-RU" b="1" u="sng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1976" y="1688290"/>
            <a:ext cx="5635884" cy="30469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Book Antiqua" panose="02040602050305030304" pitchFamily="18" charset="0"/>
              </a:rPr>
              <a:t>5) </a:t>
            </a:r>
            <a:r>
              <a:rPr lang="ru-RU" sz="2400" b="1" dirty="0" err="1" smtClean="0">
                <a:latin typeface="Book Antiqua" panose="02040602050305030304" pitchFamily="18" charset="0"/>
              </a:rPr>
              <a:t>Договаривание</a:t>
            </a:r>
            <a:r>
              <a:rPr lang="ru-RU" sz="2400" b="1" dirty="0" smtClean="0">
                <a:latin typeface="Book Antiqua" panose="02040602050305030304" pitchFamily="18" charset="0"/>
              </a:rPr>
              <a:t> стихов </a:t>
            </a:r>
            <a:r>
              <a:rPr lang="ru-RU" sz="2400" dirty="0" smtClean="0">
                <a:latin typeface="Book Antiqua" panose="02040602050305030304" pitchFamily="18" charset="0"/>
              </a:rPr>
              <a:t>– при чтении стихов, уже известных ребенку, не договаривайте последнее слово строфы, и попросите ребенка закончить стих. При этом можно беззвучно произнести слово, активно шевеля губами, чтоб ребенок понял, что от него хотят.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66988" y="1688290"/>
            <a:ext cx="5635884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Book Antiqua" panose="02040602050305030304" pitchFamily="18" charset="0"/>
              </a:rPr>
              <a:t>6) </a:t>
            </a:r>
            <a:r>
              <a:rPr lang="ru-RU" sz="2400" b="1" dirty="0" smtClean="0">
                <a:latin typeface="Book Antiqua" panose="02040602050305030304" pitchFamily="18" charset="0"/>
              </a:rPr>
              <a:t>Прогулки</a:t>
            </a:r>
            <a:r>
              <a:rPr lang="ru-RU" sz="2400" dirty="0" smtClean="0">
                <a:latin typeface="Book Antiqua" panose="02040602050305030304" pitchFamily="18" charset="0"/>
              </a:rPr>
              <a:t> – во время прогулки показывайте ребенку новые вещи, которые встречаются на пути, называйте ему названия цветов, животных, марки автомобилей. </a:t>
            </a:r>
          </a:p>
        </p:txBody>
      </p:sp>
      <p:pic>
        <p:nvPicPr>
          <p:cNvPr id="18436" name="Picture 4" descr="https://cdn4.vectorstock.com/i/1000x1000/17/78/mom-helping-son-ride-a-scooter-loving-mother-vector-1287177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33" b="8333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098"/>
          <a:stretch/>
        </p:blipFill>
        <p:spPr bwMode="auto">
          <a:xfrm>
            <a:off x="3620545" y="2173871"/>
            <a:ext cx="5292886" cy="479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419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gamerwall.pro/uploads/posts/2022-03/1647877342_64-gamerwall-pro-p-svetlo-goluboi-fon-krasivie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266" y="1399592"/>
            <a:ext cx="11560628" cy="4599992"/>
          </a:xfrm>
        </p:spPr>
        <p:txBody>
          <a:bodyPr numCol="2" spcCol="684000">
            <a:normAutofit/>
          </a:bodyPr>
          <a:lstStyle/>
          <a:p>
            <a:pPr algn="just">
              <a:buFontTx/>
              <a:buChar char="-"/>
            </a:pPr>
            <a:r>
              <a:rPr lang="ru-RU" sz="2400" dirty="0" smtClean="0">
                <a:latin typeface="Book Antiqua" panose="02040602050305030304" pitchFamily="18" charset="0"/>
              </a:rPr>
              <a:t>Эмоциональное общение с ребенком с момента рождения.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latin typeface="Book Antiqua" panose="02040602050305030304" pitchFamily="18" charset="0"/>
              </a:rPr>
              <a:t>Создание благоприятной атмосферы в доме.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latin typeface="Book Antiqua" panose="02040602050305030304" pitchFamily="18" charset="0"/>
              </a:rPr>
              <a:t>Беседовать с ребенком во время игр и прогулок, разучивать с ним стихи, много читать.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latin typeface="Book Antiqua" panose="02040602050305030304" pitchFamily="18" charset="0"/>
              </a:rPr>
              <a:t>Следить за своей речью, чтобы она была четкой, плавной, выразительной, умеренной по темпу</a:t>
            </a:r>
          </a:p>
          <a:p>
            <a:pPr algn="just">
              <a:buFontTx/>
              <a:buChar char="-"/>
            </a:pPr>
            <a:endParaRPr lang="ru-RU" sz="2400" dirty="0">
              <a:latin typeface="Book Antiqua" panose="02040602050305030304" pitchFamily="18" charset="0"/>
            </a:endParaRPr>
          </a:p>
          <a:p>
            <a:pPr algn="just">
              <a:buFontTx/>
              <a:buChar char="-"/>
            </a:pPr>
            <a:r>
              <a:rPr lang="ru-RU" sz="2400" dirty="0" smtClean="0">
                <a:latin typeface="Book Antiqua" panose="02040602050305030304" pitchFamily="18" charset="0"/>
              </a:rPr>
              <a:t>Объяснять ребенку непонятные слова, встречающиеся в книжках.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latin typeface="Book Antiqua" panose="02040602050305030304" pitchFamily="18" charset="0"/>
              </a:rPr>
              <a:t>Удовлетворение любознательности ребенка. Ответы на все его «почему».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latin typeface="Book Antiqua" panose="02040602050305030304" pitchFamily="18" charset="0"/>
              </a:rPr>
              <a:t>Задавать ребенку конкретные вопросы и не торопить с ответом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085242" y="262005"/>
            <a:ext cx="5437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u="sng" dirty="0">
                <a:latin typeface="Book Antiqua" panose="02040602050305030304" pitchFamily="18" charset="0"/>
              </a:rPr>
              <a:t>«ЧТО НУЖНО ДЕЛАТЬ?»</a:t>
            </a:r>
          </a:p>
        </p:txBody>
      </p:sp>
    </p:spTree>
    <p:extLst>
      <p:ext uri="{BB962C8B-B14F-4D97-AF65-F5344CB8AC3E}">
        <p14:creationId xmlns:p14="http://schemas.microsoft.com/office/powerpoint/2010/main" val="417930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gamerwall.pro/uploads/posts/2022-03/1647877342_64-gamerwall-pro-p-svetlo-goluboi-fon-krasivie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266" y="1399592"/>
            <a:ext cx="11560628" cy="4599992"/>
          </a:xfrm>
        </p:spPr>
        <p:txBody>
          <a:bodyPr numCol="2" spcCol="684000">
            <a:normAutofit/>
          </a:bodyPr>
          <a:lstStyle/>
          <a:p>
            <a:pPr algn="just">
              <a:buFontTx/>
              <a:buChar char="-"/>
            </a:pPr>
            <a:r>
              <a:rPr lang="ru-RU" sz="2400" dirty="0" smtClean="0">
                <a:latin typeface="Book Antiqua" panose="02040602050305030304" pitchFamily="18" charset="0"/>
              </a:rPr>
              <a:t>Искажать звукопроизношение – «сюсюкаться» с ребенком, говорить «детским» языком.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latin typeface="Book Antiqua" panose="02040602050305030304" pitchFamily="18" charset="0"/>
              </a:rPr>
              <a:t>При общении с ребенком перегружать свою речь труднопроизносимыми и непонятными для них словами и оборотами.</a:t>
            </a:r>
          </a:p>
          <a:p>
            <a:pPr algn="just">
              <a:buFontTx/>
              <a:buChar char="-"/>
            </a:pPr>
            <a:endParaRPr lang="ru-RU" sz="2400" dirty="0">
              <a:latin typeface="Book Antiqua" panose="02040602050305030304" pitchFamily="18" charset="0"/>
            </a:endParaRPr>
          </a:p>
          <a:p>
            <a:pPr algn="just">
              <a:buFontTx/>
              <a:buChar char="-"/>
            </a:pPr>
            <a:endParaRPr lang="ru-RU" sz="2400" dirty="0" smtClean="0">
              <a:latin typeface="Book Antiqua" panose="02040602050305030304" pitchFamily="18" charset="0"/>
            </a:endParaRPr>
          </a:p>
          <a:p>
            <a:pPr marL="0" indent="0" algn="just">
              <a:buNone/>
            </a:pPr>
            <a:endParaRPr lang="ru-RU" sz="2400" dirty="0" smtClean="0">
              <a:latin typeface="Book Antiqua" panose="02040602050305030304" pitchFamily="18" charset="0"/>
            </a:endParaRPr>
          </a:p>
          <a:p>
            <a:pPr algn="just">
              <a:buFontTx/>
              <a:buChar char="-"/>
            </a:pPr>
            <a:r>
              <a:rPr lang="ru-RU" sz="2400" dirty="0" smtClean="0">
                <a:latin typeface="Book Antiqua" panose="02040602050305030304" pitchFamily="18" charset="0"/>
              </a:rPr>
              <a:t>Наказывать ребенка за неправильное произношение или передразнивать его.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latin typeface="Book Antiqua" panose="02040602050305030304" pitchFamily="18" charset="0"/>
              </a:rPr>
              <a:t>Ссориться и выяснять отношения перед ребенком.</a:t>
            </a:r>
          </a:p>
          <a:p>
            <a:pPr marL="0" indent="0" algn="just">
              <a:buNone/>
            </a:pPr>
            <a:endParaRPr lang="ru-RU" sz="2400" dirty="0" smtClean="0">
              <a:latin typeface="Book Antiqua" panose="02040602050305030304" pitchFamily="18" charset="0"/>
            </a:endParaRP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115700" y="262005"/>
            <a:ext cx="53767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u="sng" dirty="0">
                <a:solidFill>
                  <a:srgbClr val="FF0000"/>
                </a:solidFill>
                <a:latin typeface="Book Antiqua" panose="02040602050305030304" pitchFamily="18" charset="0"/>
              </a:rPr>
              <a:t>«ЧТО </a:t>
            </a:r>
            <a:r>
              <a:rPr lang="ru-RU" sz="3200" b="1" u="sng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НЕЛЬЗЯ </a:t>
            </a:r>
            <a:r>
              <a:rPr lang="ru-RU" sz="3200" b="1" u="sng" dirty="0">
                <a:solidFill>
                  <a:srgbClr val="FF0000"/>
                </a:solidFill>
                <a:latin typeface="Book Antiqua" panose="02040602050305030304" pitchFamily="18" charset="0"/>
              </a:rPr>
              <a:t>ДЕЛАТЬ?»</a:t>
            </a:r>
          </a:p>
        </p:txBody>
      </p:sp>
    </p:spTree>
    <p:extLst>
      <p:ext uri="{BB962C8B-B14F-4D97-AF65-F5344CB8AC3E}">
        <p14:creationId xmlns:p14="http://schemas.microsoft.com/office/powerpoint/2010/main" val="375882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gamerwall.pro/uploads/posts/2022-03/1647877342_64-gamerwall-pro-p-svetlo-goluboi-fon-krasivie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761861"/>
            <a:ext cx="10515600" cy="1334277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b="1" dirty="0" smtClean="0">
                <a:latin typeface="Book Antiqua" panose="02040602050305030304" pitchFamily="18" charset="0"/>
              </a:rPr>
              <a:t>Спасибо за внимание!</a:t>
            </a:r>
            <a:endParaRPr lang="ru-RU" b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70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gamerwall.pro/uploads/posts/2022-03/1647877342_64-gamerwall-pro-p-svetlo-goluboi-fon-krasivie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58416"/>
            <a:ext cx="10515600" cy="531854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u="sng" dirty="0" smtClean="0">
                <a:latin typeface="Book Antiqua" panose="02040602050305030304" pitchFamily="18" charset="0"/>
              </a:rPr>
              <a:t>Вопросы, которые будут рассмотрены</a:t>
            </a:r>
          </a:p>
          <a:p>
            <a:pPr marL="0" indent="0" algn="just">
              <a:buNone/>
            </a:pPr>
            <a:endParaRPr lang="ru-RU" dirty="0" smtClean="0">
              <a:latin typeface="Book Antiqua" panose="02040602050305030304" pitchFamily="18" charset="0"/>
            </a:endParaRPr>
          </a:p>
          <a:p>
            <a:pPr marL="514350" indent="-514350" algn="just">
              <a:buAutoNum type="arabicPeriod"/>
            </a:pPr>
            <a:r>
              <a:rPr lang="ru-RU" dirty="0" smtClean="0">
                <a:latin typeface="Book Antiqua" panose="02040602050305030304" pitchFamily="18" charset="0"/>
              </a:rPr>
              <a:t>Какова же роль родителей в развитии речи ребенка?</a:t>
            </a:r>
          </a:p>
          <a:p>
            <a:pPr marL="514350" indent="-514350" algn="just">
              <a:buAutoNum type="arabicPeriod"/>
            </a:pPr>
            <a:r>
              <a:rPr lang="ru-RU" dirty="0" smtClean="0">
                <a:latin typeface="Book Antiqua" panose="02040602050305030304" pitchFamily="18" charset="0"/>
              </a:rPr>
              <a:t>Что можно, а что нельзя делать при общении с ребенком, чтобы его речь развивалась правильно?</a:t>
            </a:r>
          </a:p>
          <a:p>
            <a:pPr marL="514350" indent="-514350" algn="just">
              <a:buAutoNum type="arabicPeriod"/>
            </a:pPr>
            <a:r>
              <a:rPr lang="ru-RU" dirty="0" smtClean="0">
                <a:latin typeface="Book Antiqua" panose="02040602050305030304" pitchFamily="18" charset="0"/>
              </a:rPr>
              <a:t>Как развивать речевые навыки?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774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gamerwall.pro/uploads/posts/2022-03/1647877342_64-gamerwall-pro-p-svetlo-goluboi-fon-krasivie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58416"/>
            <a:ext cx="10515600" cy="53185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Book Antiqua" panose="02040602050305030304" pitchFamily="18" charset="0"/>
              </a:rPr>
              <a:t>Формирование и развитие речи </a:t>
            </a:r>
            <a:r>
              <a:rPr lang="ru-RU" sz="2400" dirty="0" smtClean="0">
                <a:latin typeface="Book Antiqua" panose="02040602050305030304" pitchFamily="18" charset="0"/>
              </a:rPr>
              <a:t>– довольно длительный и сложный процесс, который происходит постепенно.</a:t>
            </a:r>
            <a:endParaRPr lang="ru-RU" sz="2400" dirty="0"/>
          </a:p>
        </p:txBody>
      </p:sp>
      <p:pic>
        <p:nvPicPr>
          <p:cNvPr id="2050" name="Picture 2" descr="https://e7.pngegg.com/pngimages/852/733/png-clipart-child-kid-cartoon-child-hand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4333" r="95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822" y="2715208"/>
            <a:ext cx="5405178" cy="404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53143" y="2459504"/>
            <a:ext cx="6624735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Book Antiqua" panose="02040602050305030304" pitchFamily="18" charset="0"/>
                <a:ea typeface="Calibri" panose="020F0502020204030204" pitchFamily="34" charset="0"/>
              </a:rPr>
              <a:t>Речь не передается по наследству, ребенок усваивает речевое общение от окружающих его людей, в первую очередь, от </a:t>
            </a:r>
            <a:r>
              <a:rPr lang="ru-RU" sz="2400" dirty="0" smtClean="0">
                <a:latin typeface="Book Antiqua" panose="02040602050305030304" pitchFamily="18" charset="0"/>
                <a:ea typeface="Calibri" panose="020F0502020204030204" pitchFamily="34" charset="0"/>
              </a:rPr>
              <a:t>родителей. </a:t>
            </a:r>
          </a:p>
          <a:p>
            <a:pPr algn="ctr"/>
            <a:endParaRPr lang="ru-RU" sz="2400" dirty="0" smtClean="0">
              <a:latin typeface="Book Antiqua" panose="02040602050305030304" pitchFamily="18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latin typeface="Book Antiqua" panose="02040602050305030304" pitchFamily="18" charset="0"/>
            </a:endParaRPr>
          </a:p>
          <a:p>
            <a:pPr algn="ctr"/>
            <a:r>
              <a:rPr lang="ru-RU" sz="3200" b="1" dirty="0" smtClean="0">
                <a:latin typeface="Book Antiqua" panose="02040602050305030304" pitchFamily="18" charset="0"/>
              </a:rPr>
              <a:t>Как следует общаться с ребенком, чтобы его речь развивалась своевременно и правильно??</a:t>
            </a:r>
            <a:endParaRPr lang="ru-RU" sz="3200" b="1" dirty="0">
              <a:latin typeface="Book Antiqua" panose="0204060205030503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078" y="2154690"/>
            <a:ext cx="8319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 smtClean="0">
                <a:latin typeface="Book Antiqua" panose="02040602050305030304" pitchFamily="18" charset="0"/>
              </a:rPr>
              <a:t>!</a:t>
            </a:r>
            <a:endParaRPr lang="ru-RU" sz="11500" b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83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gamerwall.pro/uploads/posts/2022-03/1647877342_64-gamerwall-pro-p-svetlo-goluboi-fon-krasivie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540760" y="2038177"/>
            <a:ext cx="5346442" cy="3108543"/>
          </a:xfrm>
          <a:prstGeom prst="rect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Book Antiqua" panose="02040602050305030304" pitchFamily="18" charset="0"/>
              </a:rPr>
              <a:t>Родители говорят громко, торопливо, редко занимаются и играют с ребенком, почти не читают ему книги, занимаются по большей части только своими делами или работой. 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1257" y="2036125"/>
            <a:ext cx="5346442" cy="3108543"/>
          </a:xfrm>
          <a:prstGeom prst="rect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ru-RU" sz="2800" dirty="0" smtClean="0">
              <a:latin typeface="Book Antiqua" panose="02040602050305030304" pitchFamily="18" charset="0"/>
            </a:endParaRPr>
          </a:p>
          <a:p>
            <a:pPr algn="just"/>
            <a:r>
              <a:rPr lang="ru-RU" sz="2800" dirty="0" smtClean="0">
                <a:latin typeface="Book Antiqua" panose="02040602050305030304" pitchFamily="18" charset="0"/>
              </a:rPr>
              <a:t>Родители часто общаются с ребенком, говорят спокойно, неторопливо, играют с ним, читают ему книги, учат с ним стихи.</a:t>
            </a:r>
          </a:p>
          <a:p>
            <a:pPr algn="ctr"/>
            <a:r>
              <a:rPr lang="ru-RU" sz="2800" dirty="0" smtClean="0">
                <a:latin typeface="Book Antiqua" panose="02040602050305030304" pitchFamily="18" charset="0"/>
              </a:rPr>
              <a:t> 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801796" y="1115247"/>
            <a:ext cx="22653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I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ситуация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46647" y="1112795"/>
            <a:ext cx="25346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II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ситуация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  <p:pic>
        <p:nvPicPr>
          <p:cNvPr id="4098" name="Picture 2" descr="https://fs.znanio.ru/d5af0e/74/08/dcae3b639de46a8077d22ed2c6c725a27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181" b="100000" l="0" r="60503">
                        <a14:foregroundMark x1="10069" y1="37847" x2="14931" y2="31944"/>
                        <a14:foregroundMark x1="17622" y1="48958" x2="17622" y2="48958"/>
                        <a14:foregroundMark x1="29861" y1="32407" x2="33333" y2="31366"/>
                        <a14:foregroundMark x1="31337" y1="43750" x2="31337" y2="43750"/>
                        <a14:foregroundMark x1="45313" y1="41667" x2="47309" y2="45486"/>
                        <a14:foregroundMark x1="39497" y1="56713" x2="39497" y2="56713"/>
                        <a14:foregroundMark x1="7465" y1="52315" x2="7986" y2="54167"/>
                        <a14:foregroundMark x1="10938" y1="60532" x2="10938" y2="60532"/>
                        <a14:foregroundMark x1="54167" y1="58218" x2="53646" y2="56713"/>
                        <a14:foregroundMark x1="48872" y1="64352" x2="48872" y2="64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344" r="39680"/>
          <a:stretch/>
        </p:blipFill>
        <p:spPr bwMode="auto">
          <a:xfrm>
            <a:off x="4901545" y="4217742"/>
            <a:ext cx="2699710" cy="2640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26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gamerwall.pro/uploads/posts/2022-03/1647877342_64-gamerwall-pro-p-svetlo-goluboi-fon-krasivie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0870" y="567767"/>
            <a:ext cx="933962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Book Antiqua" panose="02040602050305030304" pitchFamily="18" charset="0"/>
              </a:rPr>
              <a:t>Необходимо обращать внимание на то, чтобы ребенок слышал правильную, ясную и логически последовательную речь.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38721" y="1926468"/>
            <a:ext cx="9339621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Book Antiqua" panose="02040602050305030304" pitchFamily="18" charset="0"/>
              </a:rPr>
              <a:t>Говорить с ребенком надо медленно и ясно.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0870" y="2915838"/>
            <a:ext cx="933962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Book Antiqua" panose="02040602050305030304" pitchFamily="18" charset="0"/>
              </a:rPr>
              <a:t>Не следует разговаривать с ребенком на повышенных тонах и с грубыми выражениями, а также использовать слова и выражения, которые засоряют речь: «ну вот», «так сказать», «значит».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38721" y="5630904"/>
            <a:ext cx="9339621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Book Antiqua" panose="02040602050305030304" pitchFamily="18" charset="0"/>
              </a:rPr>
              <a:t>Не надо «подделывать» свою речь под лепет ребенка, произносить слова искаженно и «сюсюкаться».</a:t>
            </a:r>
          </a:p>
        </p:txBody>
      </p:sp>
      <p:pic>
        <p:nvPicPr>
          <p:cNvPr id="16386" name="Picture 2" descr="https://png-library.net/newhp/happy-child-clipart-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944" l="51000" r="100000">
                        <a14:foregroundMark x1="65433" y1="13494" x2="67967" y2="9462"/>
                        <a14:foregroundMark x1="67833" y1="6383" x2="67833" y2="6383"/>
                        <a14:foregroundMark x1="65567" y1="3080" x2="65567" y2="3080"/>
                        <a14:foregroundMark x1="67400" y1="1904" x2="67400" y2="1904"/>
                        <a14:foregroundMark x1="89967" y1="12318" x2="89967" y2="12318"/>
                        <a14:foregroundMark x1="89833" y1="5935" x2="89833" y2="5935"/>
                        <a14:foregroundMark x1="94333" y1="5711" x2="94333" y2="5711"/>
                        <a14:foregroundMark x1="94200" y1="10190" x2="94200" y2="10190"/>
                        <a14:foregroundMark x1="96733" y1="32195" x2="96733" y2="32195"/>
                        <a14:foregroundMark x1="99133" y1="36002" x2="99133" y2="36002"/>
                        <a14:foregroundMark x1="98567" y1="34602" x2="98567" y2="34602"/>
                        <a14:foregroundMark x1="95900" y1="38858" x2="95900" y2="38858"/>
                        <a14:foregroundMark x1="77567" y1="51400" x2="77567" y2="51400"/>
                        <a14:foregroundMark x1="79100" y1="50672" x2="75300" y2="51624"/>
                        <a14:foregroundMark x1="56267" y1="32699" x2="56267" y2="32699"/>
                        <a14:foregroundMark x1="57667" y1="30347" x2="57667" y2="30347"/>
                        <a14:foregroundMark x1="59067" y1="30347" x2="59067" y2="30347"/>
                        <a14:foregroundMark x1="60200" y1="36226" x2="60200" y2="36226"/>
                        <a14:foregroundMark x1="75433" y1="90258" x2="75433" y2="90258"/>
                        <a14:foregroundMark x1="80233" y1="89082" x2="80233" y2="890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461"/>
          <a:stretch/>
        </p:blipFill>
        <p:spPr bwMode="auto">
          <a:xfrm>
            <a:off x="9750490" y="2915838"/>
            <a:ext cx="2111705" cy="2589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png-library.net/newhp/happy-child-clipart-2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760" l="0" r="51267">
                        <a14:foregroundMark x1="2767" y1="27156" x2="2767" y2="27156"/>
                        <a14:foregroundMark x1="3333" y1="23628" x2="3333" y2="23628"/>
                        <a14:foregroundMark x1="6267" y1="34043" x2="6267" y2="34043"/>
                        <a14:foregroundMark x1="39700" y1="38298" x2="39700" y2="38298"/>
                        <a14:foregroundMark x1="45633" y1="25980" x2="45633" y2="25980"/>
                        <a14:foregroundMark x1="46900" y1="26932" x2="46900" y2="26932"/>
                        <a14:foregroundMark x1="48600" y1="30011" x2="48600" y2="30011"/>
                        <a14:foregroundMark x1="44500" y1="68869" x2="44500" y2="68869"/>
                        <a14:foregroundMark x1="31667" y1="93281" x2="31667" y2="932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68"/>
          <a:stretch/>
        </p:blipFill>
        <p:spPr bwMode="auto">
          <a:xfrm>
            <a:off x="269676" y="4640086"/>
            <a:ext cx="1904904" cy="221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07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gamerwall.pro/uploads/posts/2022-03/1647877342_64-gamerwall-pro-p-svetlo-goluboi-fon-krasivie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3142" y="643812"/>
            <a:ext cx="10963469" cy="5318547"/>
          </a:xfrm>
        </p:spPr>
        <p:txBody>
          <a:bodyPr/>
          <a:lstStyle/>
          <a:p>
            <a:pPr algn="just">
              <a:buFontTx/>
              <a:buChar char="-"/>
            </a:pPr>
            <a:r>
              <a:rPr lang="ru-RU" dirty="0" smtClean="0">
                <a:latin typeface="Book Antiqua" panose="02040602050305030304" pitchFamily="18" charset="0"/>
              </a:rPr>
              <a:t>Если ребенок неправильно произносит те или иные звуки и слова, не следует передразнивать его, смеяться над ним, и тем более ругать его и требовать от него правильного произношения.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Book Antiqua" panose="02040602050305030304" pitchFamily="18" charset="0"/>
              </a:rPr>
              <a:t>Исправить ошибки надо в доброжелательном тоне и дать правильный образец.</a:t>
            </a:r>
            <a:endParaRPr lang="ru-RU" dirty="0"/>
          </a:p>
        </p:txBody>
      </p:sp>
      <p:pic>
        <p:nvPicPr>
          <p:cNvPr id="15364" name="Picture 4" descr="https://avatars.dzeninfra.ru/get-zen_doc/1077599/pub_627fb45641bb07610c3dd396_627fb4895b0eb339eac000b6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1750" y1="27213" x2="34083" y2="4520"/>
                        <a14:foregroundMark x1="50333" y1="16478" x2="49417" y2="17137"/>
                        <a14:foregroundMark x1="44083" y1="18644" x2="52667" y2="13842"/>
                        <a14:foregroundMark x1="31750" y1="30038" x2="43250" y2="3672"/>
                        <a14:foregroundMark x1="11667" y1="88324" x2="34833" y2="97363"/>
                        <a14:foregroundMark x1="80250" y1="8004" x2="89250" y2="74953"/>
                        <a14:foregroundMark x1="80500" y1="4520" x2="90000" y2="14313"/>
                        <a14:foregroundMark x1="74167" y1="12806" x2="77167" y2="20810"/>
                        <a14:foregroundMark x1="77167" y1="31638" x2="76833" y2="36817"/>
                        <a14:foregroundMark x1="88667" y1="27872" x2="93250" y2="36535"/>
                        <a14:foregroundMark x1="75333" y1="20527" x2="75333" y2="14689"/>
                        <a14:foregroundMark x1="90417" y1="81638" x2="90417" y2="81638"/>
                        <a14:foregroundMark x1="93500" y1="85687" x2="89833" y2="96045"/>
                        <a14:foregroundMark x1="87917" y1="82863" x2="83167" y2="91525"/>
                        <a14:foregroundMark x1="94833" y1="85499" x2="94833" y2="89454"/>
                        <a14:foregroundMark x1="79917" y1="90301" x2="85083" y2="89642"/>
                        <a14:foregroundMark x1="27250" y1="29849" x2="30833" y2="15631"/>
                        <a14:foregroundMark x1="48250" y1="25989" x2="52333" y2="29379"/>
                        <a14:foregroundMark x1="24333" y1="28531" x2="29083" y2="8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862" y="2920482"/>
            <a:ext cx="4364938" cy="386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42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gamerwall.pro/uploads/posts/2022-03/1647877342_64-gamerwall-pro-p-svetlo-goluboi-fon-krasivie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78499"/>
            <a:ext cx="10515600" cy="513184"/>
          </a:xfrm>
          <a:ln w="19050"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Book Antiqua" panose="02040602050305030304" pitchFamily="18" charset="0"/>
              </a:rPr>
              <a:t>Атмосфера в семье – важное условие развития речи!!!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5612" y="1537425"/>
            <a:ext cx="6096001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Book Antiqua" panose="02040602050305030304" pitchFamily="18" charset="0"/>
              </a:rPr>
              <a:t>Необходимо </a:t>
            </a:r>
            <a:r>
              <a:rPr lang="ru-RU" sz="2400" dirty="0">
                <a:latin typeface="Book Antiqua" panose="02040602050305030304" pitchFamily="18" charset="0"/>
              </a:rPr>
              <a:t>создать для ребенка такие условия, в которых он будет получать удовольствие от общения со взрослыми, а также будет сам проявлять инициативу в общении. </a:t>
            </a:r>
            <a:endParaRPr lang="ru-RU" sz="2400" dirty="0" smtClean="0">
              <a:latin typeface="Book Antiqua" panose="0204060205030503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Book Antiqua" panose="02040602050305030304" pitchFamily="18" charset="0"/>
              </a:rPr>
              <a:t>Нельзя </a:t>
            </a:r>
            <a:r>
              <a:rPr lang="ru-RU" sz="2400" dirty="0">
                <a:latin typeface="Book Antiqua" panose="02040602050305030304" pitchFamily="18" charset="0"/>
              </a:rPr>
              <a:t>ругаться при ребенке и выяснять отношения между друг другом. </a:t>
            </a:r>
            <a:endParaRPr lang="ru-RU" sz="2400" dirty="0"/>
          </a:p>
        </p:txBody>
      </p:sp>
      <p:pic>
        <p:nvPicPr>
          <p:cNvPr id="14338" name="Picture 2" descr="https://i.pinimg.com/originals/0b/ab/de/0babdee89420a0f355540385f744de4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1667" l="0" r="100000">
                        <a14:foregroundMark x1="73241" y1="18426" x2="73241" y2="21574"/>
                        <a14:foregroundMark x1="47362" y1="60556" x2="45352" y2="612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591"/>
          <a:stretch/>
        </p:blipFill>
        <p:spPr bwMode="auto">
          <a:xfrm>
            <a:off x="7585598" y="1403317"/>
            <a:ext cx="3881724" cy="486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 flipH="1">
            <a:off x="7595118" y="1371600"/>
            <a:ext cx="3872204" cy="48705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595118" y="1371600"/>
            <a:ext cx="3872204" cy="487058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855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gamerwall.pro/uploads/posts/2022-03/1647877342_64-gamerwall-pro-p-svetlo-goluboi-fon-krasivie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8408" y="831582"/>
            <a:ext cx="6451230" cy="5318547"/>
          </a:xfrm>
        </p:spPr>
        <p:txBody>
          <a:bodyPr>
            <a:normAutofit/>
          </a:bodyPr>
          <a:lstStyle/>
          <a:p>
            <a:pPr algn="just">
              <a:buFontTx/>
              <a:buChar char="-"/>
            </a:pPr>
            <a:r>
              <a:rPr lang="ru-RU" sz="2400" dirty="0" smtClean="0">
                <a:latin typeface="Book Antiqua" panose="02040602050305030304" pitchFamily="18" charset="0"/>
              </a:rPr>
              <a:t>Спрашивайте ребенка о том, как прошел его день, в какие игрушки он играл, кого или что видел на улице, что кушал. </a:t>
            </a:r>
          </a:p>
          <a:p>
            <a:pPr marL="0" indent="0" algn="just">
              <a:buNone/>
            </a:pPr>
            <a:endParaRPr lang="ru-RU" sz="2400" dirty="0" smtClean="0">
              <a:latin typeface="Book Antiqua" panose="02040602050305030304" pitchFamily="18" charset="0"/>
            </a:endParaRPr>
          </a:p>
          <a:p>
            <a:pPr algn="just">
              <a:buFontTx/>
              <a:buChar char="-"/>
            </a:pPr>
            <a:r>
              <a:rPr lang="ru-RU" sz="2400" dirty="0" smtClean="0">
                <a:latin typeface="Book Antiqua" panose="02040602050305030304" pitchFamily="18" charset="0"/>
              </a:rPr>
              <a:t>При общении с ребенком важно дать ему время договорить то, что он хотел сказать, не перебивать его. </a:t>
            </a:r>
          </a:p>
          <a:p>
            <a:pPr marL="0" indent="0" algn="just">
              <a:buNone/>
            </a:pPr>
            <a:endParaRPr lang="ru-RU" sz="2400" dirty="0" smtClean="0">
              <a:latin typeface="Book Antiqua" panose="02040602050305030304" pitchFamily="18" charset="0"/>
            </a:endParaRPr>
          </a:p>
          <a:p>
            <a:pPr algn="just">
              <a:buFontTx/>
              <a:buChar char="-"/>
            </a:pPr>
            <a:r>
              <a:rPr lang="ru-RU" sz="2400" dirty="0" smtClean="0">
                <a:latin typeface="Book Antiqua" panose="02040602050305030304" pitchFamily="18" charset="0"/>
              </a:rPr>
              <a:t>Необходимо читать ребенку книги, рассматривать вместе с ним картинки, рассказывать, что там изображено.</a:t>
            </a:r>
          </a:p>
          <a:p>
            <a:endParaRPr lang="ru-RU" dirty="0"/>
          </a:p>
        </p:txBody>
      </p:sp>
      <p:pic>
        <p:nvPicPr>
          <p:cNvPr id="13314" name="Picture 2" descr="https://catherineasquithgallery.com/uploads/posts/2021-03/1614574493_74-p-mama-na-belom-fone-8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786" l="0" r="100000">
                        <a14:foregroundMark x1="16000" y1="41286" x2="16000" y2="41286"/>
                        <a14:foregroundMark x1="70000" y1="96786" x2="70000" y2="96786"/>
                        <a14:foregroundMark x1="85222" y1="96357" x2="85222" y2="96357"/>
                        <a14:foregroundMark x1="83333" y1="94357" x2="83333" y2="94357"/>
                        <a14:foregroundMark x1="84333" y1="97786" x2="84333" y2="97786"/>
                        <a14:foregroundMark x1="69111" y1="95571" x2="69111" y2="95571"/>
                        <a14:foregroundMark x1="69111" y1="94000" x2="69111" y2="9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85" y="307909"/>
            <a:ext cx="4092362" cy="6365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57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gamerwall.pro/uploads/posts/2022-03/1647877342_64-gamerwall-pro-p-svetlo-goluboi-fon-krasivie-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77" y="587829"/>
            <a:ext cx="11560895" cy="7647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u="sng" dirty="0" smtClean="0">
                <a:latin typeface="Book Antiqua" panose="02040602050305030304" pitchFamily="18" charset="0"/>
              </a:rPr>
              <a:t>КАК ЖЕ МОЖНО РАЗВИВАТЬ РЕЧЕВЫЕ НАВЫКИ РЕБЕНКА?</a:t>
            </a:r>
          </a:p>
          <a:p>
            <a:pPr marL="0" indent="0" algn="ctr">
              <a:buNone/>
            </a:pPr>
            <a:endParaRPr lang="ru-RU" b="1" u="sng" dirty="0" smtClean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endParaRPr lang="ru-RU" b="1" u="sng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1977" y="1830124"/>
            <a:ext cx="5635884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Book Antiqua" panose="02040602050305030304" pitchFamily="18" charset="0"/>
              </a:rPr>
              <a:t>1) </a:t>
            </a:r>
            <a:r>
              <a:rPr lang="ru-RU" sz="2400" b="1" dirty="0" smtClean="0">
                <a:latin typeface="Book Antiqua" panose="02040602050305030304" pitchFamily="18" charset="0"/>
              </a:rPr>
              <a:t>Чтение ребёнку книг </a:t>
            </a:r>
            <a:r>
              <a:rPr lang="ru-RU" sz="2400" dirty="0" smtClean="0">
                <a:latin typeface="Book Antiqua" panose="02040602050305030304" pitchFamily="18" charset="0"/>
              </a:rPr>
              <a:t>– легкие для усвоения рассказы, желательно иллюстрированные.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66988" y="1830124"/>
            <a:ext cx="5635884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Book Antiqua" panose="02040602050305030304" pitchFamily="18" charset="0"/>
              </a:rPr>
              <a:t>2) </a:t>
            </a:r>
            <a:r>
              <a:rPr lang="ru-RU" sz="2400" b="1" dirty="0" smtClean="0">
                <a:latin typeface="Book Antiqua" panose="02040602050305030304" pitchFamily="18" charset="0"/>
              </a:rPr>
              <a:t>Развивающие песенки и </a:t>
            </a:r>
            <a:r>
              <a:rPr lang="ru-RU" sz="2400" b="1" dirty="0" err="1" smtClean="0">
                <a:latin typeface="Book Antiqua" panose="02040602050305030304" pitchFamily="18" charset="0"/>
              </a:rPr>
              <a:t>потешки</a:t>
            </a:r>
            <a:r>
              <a:rPr lang="ru-RU" sz="2400" b="1" dirty="0" smtClean="0">
                <a:latin typeface="Book Antiqua" panose="02040602050305030304" pitchFamily="18" charset="0"/>
              </a:rPr>
              <a:t> </a:t>
            </a:r>
            <a:r>
              <a:rPr lang="ru-RU" sz="2400" dirty="0" smtClean="0">
                <a:latin typeface="Book Antiqua" panose="02040602050305030304" pitchFamily="18" charset="0"/>
              </a:rPr>
              <a:t>– ритмичные сочетания слов заинтересуют малыша, их звучание полезно для развития у ребенка речи, чувства ритма, слуха. </a:t>
            </a:r>
          </a:p>
        </p:txBody>
      </p:sp>
      <p:pic>
        <p:nvPicPr>
          <p:cNvPr id="12290" name="Picture 2" descr="https://ntvschools.files.wordpress.com/2020/07/mother-read-book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>
                        <a14:foregroundMark x1="30000" y1="39454" x2="30000" y2="39454"/>
                        <a14:foregroundMark x1="27400" y1="39454" x2="34000" y2="39454"/>
                        <a14:foregroundMark x1="36100" y1="42732" x2="58900" y2="33661"/>
                        <a14:foregroundMark x1="25300" y1="40000" x2="27000" y2="41093"/>
                        <a14:foregroundMark x1="41200" y1="41311" x2="57800" y2="36721"/>
                        <a14:foregroundMark x1="23600" y1="40437" x2="23600" y2="40437"/>
                        <a14:foregroundMark x1="24700" y1="39454" x2="24700" y2="394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548" y="2799620"/>
            <a:ext cx="4338735" cy="3969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78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838</Words>
  <Application>Microsoft Office PowerPoint</Application>
  <PresentationFormat>Широкоэкранный</PresentationFormat>
  <Paragraphs>66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Book Antiqua</vt:lpstr>
      <vt:lpstr>Calibri</vt:lpstr>
      <vt:lpstr>Calibri Light</vt:lpstr>
      <vt:lpstr>Times New Roman</vt:lpstr>
      <vt:lpstr>Тема Office</vt:lpstr>
      <vt:lpstr>Роль родителей в развитии речи ребенка.  Как развивать речевые навыки?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HOME</cp:lastModifiedBy>
  <cp:revision>57</cp:revision>
  <dcterms:created xsi:type="dcterms:W3CDTF">2023-02-28T11:52:55Z</dcterms:created>
  <dcterms:modified xsi:type="dcterms:W3CDTF">2023-03-13T08:31:11Z</dcterms:modified>
</cp:coreProperties>
</file>